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36" r:id="rId2"/>
    <p:sldId id="337" r:id="rId3"/>
    <p:sldId id="340" r:id="rId4"/>
    <p:sldId id="338" r:id="rId5"/>
    <p:sldId id="339" r:id="rId6"/>
    <p:sldId id="342" r:id="rId7"/>
    <p:sldId id="343" r:id="rId8"/>
    <p:sldId id="344" r:id="rId9"/>
    <p:sldId id="347" r:id="rId10"/>
    <p:sldId id="348" r:id="rId11"/>
    <p:sldId id="345" r:id="rId12"/>
    <p:sldId id="346" r:id="rId13"/>
    <p:sldId id="34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鄧光龍" initials="鄧光龍" lastIdx="1" clrIdx="0">
    <p:extLst>
      <p:ext uri="{19B8F6BF-5375-455C-9EA6-DF929625EA0E}">
        <p15:presenceInfo xmlns:p15="http://schemas.microsoft.com/office/powerpoint/2012/main" userId="鄧光龍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5B9BD5"/>
    <a:srgbClr val="008A3E"/>
    <a:srgbClr val="00FF00"/>
    <a:srgbClr val="ED7D31"/>
    <a:srgbClr val="B5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96144" autoAdjust="0"/>
  </p:normalViewPr>
  <p:slideViewPr>
    <p:cSldViewPr snapToGrid="0">
      <p:cViewPr varScale="1">
        <p:scale>
          <a:sx n="62" d="100"/>
          <a:sy n="62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39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341572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514338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117461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084439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262139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785637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275432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4114733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1418854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742913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6763033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4285598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9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8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6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c72wuVIQPxhz1r4fnbh8GAw61FJ_vi4k/view?usp=share_lin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"/>
          <p:cNvSpPr/>
          <p:nvPr/>
        </p:nvSpPr>
        <p:spPr>
          <a:xfrm>
            <a:off x="1420353" y="4447351"/>
            <a:ext cx="3539573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Prepared by </a:t>
            </a:r>
            <a:r>
              <a:rPr lang="en-US" sz="2000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: PE </a:t>
            </a: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Long</a:t>
            </a:r>
          </a:p>
          <a:p>
            <a:pPr>
              <a:lnSpc>
                <a:spcPct val="150000"/>
              </a:lnSpc>
            </a:pPr>
            <a:r>
              <a:rPr lang="en-US" altLang="zh-TW" sz="2000" dirty="0">
                <a:solidFill>
                  <a:schemeClr val="bg1"/>
                </a:solidFill>
              </a:rPr>
              <a:t>Date           </a:t>
            </a:r>
            <a:r>
              <a:rPr lang="en-US" altLang="zh-TW" sz="2000" dirty="0" smtClean="0">
                <a:solidFill>
                  <a:schemeClr val="bg1"/>
                </a:solidFill>
              </a:rPr>
              <a:t>  : 2023/06/26</a:t>
            </a:r>
            <a:endParaRPr lang="zh-TW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/>
          <p:nvPr/>
        </p:nvSpPr>
        <p:spPr>
          <a:xfrm>
            <a:off x="495301" y="2158749"/>
            <a:ext cx="6629400" cy="12163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 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screen shake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Report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384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273171"/>
              </p:ext>
            </p:extLst>
          </p:nvPr>
        </p:nvGraphicFramePr>
        <p:xfrm>
          <a:off x="531797" y="833767"/>
          <a:ext cx="11130012" cy="4119518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518110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( 5W2H)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239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2023/05/27</a:t>
                      </a:r>
                      <a:endParaRPr kumimoji="0" lang="en-US" altLang="zh-CN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0414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46233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SK networks warehouse, Anseong, Korea.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 feedback that they found 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out 1/1000pcs has TV screen shake.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1/1000 = 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554891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Suspect </a:t>
                      </a:r>
                      <a:r>
                        <a:rPr kumimoji="0" lang="en-US" altLang="zh-TW" sz="16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SoC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material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P/N: 002.02753.005. DC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2223, Vendor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AMLOGIC)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TV screen shake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Total 1pcs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1/1000 = 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) as below table.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92153"/>
              </p:ext>
            </p:extLst>
          </p:nvPr>
        </p:nvGraphicFramePr>
        <p:xfrm>
          <a:off x="531797" y="5327038"/>
          <a:ext cx="11130012" cy="89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623">
                  <a:extLst>
                    <a:ext uri="{9D8B030D-6E8A-4147-A177-3AD203B41FA5}">
                      <a16:colId xmlns:a16="http://schemas.microsoft.com/office/drawing/2014/main" val="3659056357"/>
                    </a:ext>
                  </a:extLst>
                </a:gridCol>
                <a:gridCol w="3857198">
                  <a:extLst>
                    <a:ext uri="{9D8B030D-6E8A-4147-A177-3AD203B41FA5}">
                      <a16:colId xmlns:a16="http://schemas.microsoft.com/office/drawing/2014/main" val="2316323134"/>
                    </a:ext>
                  </a:extLst>
                </a:gridCol>
                <a:gridCol w="2761833">
                  <a:extLst>
                    <a:ext uri="{9D8B030D-6E8A-4147-A177-3AD203B41FA5}">
                      <a16:colId xmlns:a16="http://schemas.microsoft.com/office/drawing/2014/main" val="3136455486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1422448962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2802278276"/>
                    </a:ext>
                  </a:extLst>
                </a:gridCol>
              </a:tblGrid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Issue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 rate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94621"/>
                  </a:ext>
                </a:extLst>
              </a:tr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TV screen shake</a:t>
                      </a: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/>
                        <a:t>2149688001202301080266</a:t>
                      </a:r>
                      <a:endParaRPr lang="en-US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BCF4D4F82447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653929"/>
                  </a:ext>
                </a:extLst>
              </a:tr>
            </a:tbl>
          </a:graphicData>
        </a:graphic>
      </p:graphicFrame>
      <p:sp>
        <p:nvSpPr>
          <p:cNvPr id="4" name="標題 1"/>
          <p:cNvSpPr/>
          <p:nvPr/>
        </p:nvSpPr>
        <p:spPr>
          <a:xfrm>
            <a:off x="999087" y="170404"/>
            <a:ext cx="629764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5842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56411"/>
            <a:ext cx="66763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0400" y="4949244"/>
            <a:ext cx="579234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TV screen shake pictures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8785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70" y="1199589"/>
            <a:ext cx="5662760" cy="331720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48318" y="2298575"/>
            <a:ext cx="2714625" cy="20387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367" y="1202639"/>
            <a:ext cx="5662760" cy="331720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419975" y="1619250"/>
            <a:ext cx="3457575" cy="28383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24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58307"/>
            <a:ext cx="40347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C</a:t>
            </a:r>
            <a:r>
              <a:rPr lang="en-US" altLang="zh-CN" sz="3600" b="1" spc="-1" dirty="0">
                <a:solidFill>
                  <a:srgbClr val="002A4E"/>
                </a:solidFill>
                <a:ea typeface="微软雅黑"/>
              </a:rPr>
              <a:t>ontainment</a:t>
            </a:r>
            <a:endParaRPr lang="en-US" altLang="zh-TW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189" y="828899"/>
            <a:ext cx="10859511" cy="1682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2160"/>
              </a:lnSpc>
              <a:spcBef>
                <a:spcPts val="1200"/>
              </a:spcBef>
              <a:buAutoNum type="arabicPeriod"/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Recheck production data record.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This unit passed all station normally, no found any abnormal.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Recheck test log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444257"/>
              </p:ext>
            </p:extLst>
          </p:nvPr>
        </p:nvGraphicFramePr>
        <p:xfrm>
          <a:off x="1985820" y="2916478"/>
          <a:ext cx="6096000" cy="26029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8006">
                  <a:extLst>
                    <a:ext uri="{9D8B030D-6E8A-4147-A177-3AD203B41FA5}">
                      <a16:colId xmlns:a16="http://schemas.microsoft.com/office/drawing/2014/main" val="1947974560"/>
                    </a:ext>
                  </a:extLst>
                </a:gridCol>
                <a:gridCol w="2429691">
                  <a:extLst>
                    <a:ext uri="{9D8B030D-6E8A-4147-A177-3AD203B41FA5}">
                      <a16:colId xmlns:a16="http://schemas.microsoft.com/office/drawing/2014/main" val="1753223029"/>
                    </a:ext>
                  </a:extLst>
                </a:gridCol>
                <a:gridCol w="2568303">
                  <a:extLst>
                    <a:ext uri="{9D8B030D-6E8A-4147-A177-3AD203B41FA5}">
                      <a16:colId xmlns:a16="http://schemas.microsoft.com/office/drawing/2014/main" val="1188088041"/>
                    </a:ext>
                  </a:extLst>
                </a:gridCol>
              </a:tblGrid>
              <a:tr h="40326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71846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kern="12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5004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 (test HDMI video noise)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762633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FT1(test</a:t>
                      </a:r>
                      <a:r>
                        <a:rPr lang="en-US" sz="14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HDMI </a:t>
                      </a: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69672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68443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07221"/>
                  </a:ext>
                </a:extLst>
              </a:tr>
              <a:tr h="3666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265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189" y="6019518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dirty="0" smtClean="0"/>
              <a:t>- Recheck production data record and test log </a:t>
            </a:r>
            <a:r>
              <a:rPr lang="en-US" sz="1600" dirty="0" smtClean="0">
                <a:sym typeface="Wingdings" panose="05000000000000000000" pitchFamily="2" charset="2"/>
              </a:rPr>
              <a:t> Did not find out any abnormal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04078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1238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54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990" y="433894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US" sz="16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Upgrade </a:t>
            </a:r>
            <a:r>
              <a:rPr lang="en-US" sz="1600" b="1" dirty="0">
                <a:solidFill>
                  <a:srgbClr val="0000FF"/>
                </a:solidFill>
                <a:cs typeface="Arial" panose="020B0604020202020204" pitchFamily="34" charset="0"/>
              </a:rPr>
              <a:t>again factory FW and </a:t>
            </a:r>
            <a:r>
              <a:rPr lang="en-US" sz="1600" b="1" dirty="0" smtClean="0">
                <a:solidFill>
                  <a:srgbClr val="0000FF"/>
                </a:solidFill>
                <a:cs typeface="Arial" panose="020B0604020202020204" pitchFamily="34" charset="0"/>
              </a:rPr>
              <a:t>retest </a:t>
            </a:r>
            <a:r>
              <a:rPr lang="en-US" sz="1600" b="1" dirty="0">
                <a:solidFill>
                  <a:srgbClr val="0000FF"/>
                </a:solidFill>
                <a:cs typeface="Arial" panose="020B0604020202020204" pitchFamily="34" charset="0"/>
              </a:rPr>
              <a:t>NG sample at FT, FT1 station, the result as below: </a:t>
            </a:r>
          </a:p>
        </p:txBody>
      </p:sp>
      <p:sp>
        <p:nvSpPr>
          <p:cNvPr id="4" name="標題 1"/>
          <p:cNvSpPr/>
          <p:nvPr/>
        </p:nvSpPr>
        <p:spPr>
          <a:xfrm>
            <a:off x="949829" y="60392"/>
            <a:ext cx="8097189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ause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analysis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990" y="5855183"/>
            <a:ext cx="1206730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The fail symptom same as customer 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feedback and </a:t>
            </a:r>
            <a:r>
              <a:rPr lang="en-US" sz="1600" dirty="0" smtClean="0">
                <a:solidFill>
                  <a:srgbClr val="0000FF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>
                <a:solidFill>
                  <a:srgbClr val="0000FF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FATP station can’t cover this </a:t>
            </a:r>
            <a:r>
              <a:rPr lang="en-US" sz="1600" dirty="0" smtClean="0">
                <a:solidFill>
                  <a:srgbClr val="0000FF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issue. </a:t>
            </a:r>
            <a:endParaRPr lang="en-US" sz="1600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hlinkClick r:id="rId3" tooltip="https://drive.google.com/file/d/1c72wuVIQPxhz1r4fnbh8GAw61FJ_vi4k/view?usp=share_link"/>
          </p:cNvPr>
          <p:cNvSpPr txBox="1"/>
          <p:nvPr/>
        </p:nvSpPr>
        <p:spPr>
          <a:xfrm>
            <a:off x="1910222" y="5331089"/>
            <a:ext cx="41496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TV screen shake at OBA station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0222" y="3049138"/>
            <a:ext cx="4173472" cy="22201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4990" y="2328476"/>
            <a:ext cx="112868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US" sz="1600" b="1" dirty="0">
                <a:solidFill>
                  <a:srgbClr val="0000FF"/>
                </a:solidFill>
                <a:cs typeface="Arial" panose="020B0604020202020204" pitchFamily="34" charset="0"/>
              </a:rPr>
              <a:t>Retest NG sample at OBA station. 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372239"/>
              </p:ext>
            </p:extLst>
          </p:nvPr>
        </p:nvGraphicFramePr>
        <p:xfrm>
          <a:off x="1910222" y="1062286"/>
          <a:ext cx="4173472" cy="12472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023">
                  <a:extLst>
                    <a:ext uri="{9D8B030D-6E8A-4147-A177-3AD203B41FA5}">
                      <a16:colId xmlns:a16="http://schemas.microsoft.com/office/drawing/2014/main" val="3604963379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981199">
                  <a:extLst>
                    <a:ext uri="{9D8B030D-6E8A-4147-A177-3AD203B41FA5}">
                      <a16:colId xmlns:a16="http://schemas.microsoft.com/office/drawing/2014/main" val="1681172019"/>
                    </a:ext>
                  </a:extLst>
                </a:gridCol>
              </a:tblGrid>
              <a:tr h="29901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No.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Station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45599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  <a:tr h="45599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2301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6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182" y="658211"/>
            <a:ext cx="1218244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3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Check Visual inspection and take X-ray NG sample, result as below: </a:t>
            </a:r>
          </a:p>
        </p:txBody>
      </p:sp>
      <p:sp>
        <p:nvSpPr>
          <p:cNvPr id="3" name="標題 1"/>
          <p:cNvSpPr/>
          <p:nvPr/>
        </p:nvSpPr>
        <p:spPr>
          <a:xfrm>
            <a:off x="949829" y="106692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ause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analysis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2140" y="5547607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Check visual inspection and take X-ray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No abnormality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986228"/>
              </p:ext>
            </p:extLst>
          </p:nvPr>
        </p:nvGraphicFramePr>
        <p:xfrm>
          <a:off x="949830" y="1257136"/>
          <a:ext cx="10271848" cy="2290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7962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52852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Item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Top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Bot</a:t>
                      </a:r>
                      <a:r>
                        <a:rPr lang="en-US" sz="1600" b="1" baseline="0" dirty="0" smtClean="0"/>
                        <a:t>tom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76162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Visual inspection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030964"/>
              </p:ext>
            </p:extLst>
          </p:nvPr>
        </p:nvGraphicFramePr>
        <p:xfrm>
          <a:off x="949828" y="3682914"/>
          <a:ext cx="10271850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1975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3229317847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5105079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Item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SoC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eMMC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HDMI Connector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Filter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Result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X-ray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12084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41904" y="3946357"/>
            <a:ext cx="933451" cy="13846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272463" y="3841477"/>
            <a:ext cx="762000" cy="16097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6212" y="1967863"/>
            <a:ext cx="1509713" cy="14891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6537" y="1980073"/>
            <a:ext cx="1509713" cy="14891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2982" y="4171953"/>
            <a:ext cx="1039249" cy="9652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8631" y="4171952"/>
            <a:ext cx="1177581" cy="96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21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732" y="817172"/>
            <a:ext cx="12020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Measure impedance /VF on board HDMI connector of NG sample and compare with OK sample, result as table below:</a:t>
            </a:r>
          </a:p>
        </p:txBody>
      </p:sp>
      <p:sp>
        <p:nvSpPr>
          <p:cNvPr id="3" name="標題 1"/>
          <p:cNvSpPr/>
          <p:nvPr/>
        </p:nvSpPr>
        <p:spPr>
          <a:xfrm>
            <a:off x="949829" y="88562"/>
            <a:ext cx="962580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 analysis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604" y="6079867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Did not find out abnormal with impedance of NG sample </a:t>
            </a:r>
          </a:p>
        </p:txBody>
      </p:sp>
      <p:graphicFrame>
        <p:nvGraphicFramePr>
          <p:cNvPr id="5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788657"/>
              </p:ext>
            </p:extLst>
          </p:nvPr>
        </p:nvGraphicFramePr>
        <p:xfrm>
          <a:off x="662885" y="1387375"/>
          <a:ext cx="10956091" cy="4515401"/>
        </p:xfrm>
        <a:graphic>
          <a:graphicData uri="http://schemas.openxmlformats.org/drawingml/2006/table">
            <a:tbl>
              <a:tblPr/>
              <a:tblGrid>
                <a:gridCol w="769337">
                  <a:extLst>
                    <a:ext uri="{9D8B030D-6E8A-4147-A177-3AD203B41FA5}">
                      <a16:colId xmlns:a16="http://schemas.microsoft.com/office/drawing/2014/main" val="1974898735"/>
                    </a:ext>
                  </a:extLst>
                </a:gridCol>
                <a:gridCol w="1194405">
                  <a:extLst>
                    <a:ext uri="{9D8B030D-6E8A-4147-A177-3AD203B41FA5}">
                      <a16:colId xmlns:a16="http://schemas.microsoft.com/office/drawing/2014/main" val="3620211268"/>
                    </a:ext>
                  </a:extLst>
                </a:gridCol>
                <a:gridCol w="4199197">
                  <a:extLst>
                    <a:ext uri="{9D8B030D-6E8A-4147-A177-3AD203B41FA5}">
                      <a16:colId xmlns:a16="http://schemas.microsoft.com/office/drawing/2014/main" val="2415293620"/>
                    </a:ext>
                  </a:extLst>
                </a:gridCol>
                <a:gridCol w="1290073">
                  <a:extLst>
                    <a:ext uri="{9D8B030D-6E8A-4147-A177-3AD203B41FA5}">
                      <a16:colId xmlns:a16="http://schemas.microsoft.com/office/drawing/2014/main" val="1211255941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858841136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135273832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444302772"/>
                    </a:ext>
                  </a:extLst>
                </a:gridCol>
              </a:tblGrid>
              <a:tr h="248974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Impedance/VF measurement on board HDMI Connector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62720"/>
                  </a:ext>
                </a:extLst>
              </a:tr>
              <a:tr h="21512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No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Name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Description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sample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OK sample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29267"/>
                  </a:ext>
                </a:extLst>
              </a:tr>
              <a:tr h="215122"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</a:t>
                      </a:r>
                      <a:r>
                        <a:rPr lang="el-G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Ω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Impedance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l-GR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86811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7015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67136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positive output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66869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59766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41663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6690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815540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264190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465855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3.15M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7258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715074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negative output 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47118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3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200303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Not Connect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54843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SCL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1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1.03M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6700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SDA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08514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0461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5V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HDMI_PW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97211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HPD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109.6K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110K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89513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10271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3357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140" y="973015"/>
            <a:ext cx="112868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5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Change component of HDMI block: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Change new FIL1401, FIL1402, J1401 then retest screen TV at OBA. </a:t>
            </a:r>
          </a:p>
          <a:p>
            <a:pPr marL="28575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è"/>
            </a:pP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Result: </a:t>
            </a:r>
            <a:r>
              <a:rPr lang="en-US" sz="1600" dirty="0" smtClean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Fail </a:t>
            </a:r>
          </a:p>
        </p:txBody>
      </p:sp>
      <p:sp>
        <p:nvSpPr>
          <p:cNvPr id="3" name="標題 1"/>
          <p:cNvSpPr/>
          <p:nvPr/>
        </p:nvSpPr>
        <p:spPr>
          <a:xfrm>
            <a:off x="949828" y="83331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ause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analysis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178" y="5448484"/>
            <a:ext cx="1160475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After change new </a:t>
            </a:r>
            <a:r>
              <a:rPr lang="en-US" sz="1600" dirty="0">
                <a:cs typeface="Arial" panose="020B0604020202020204" pitchFamily="34" charset="0"/>
              </a:rPr>
              <a:t>FIL1401, FIL1402, J1401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then retest Screen TV at OBA , result: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s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creen TV still (logo booting, video) shakes.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=&gt; Suspect </a:t>
            </a:r>
            <a:r>
              <a:rPr lang="en-US" sz="1600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SoC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(</a:t>
            </a:r>
            <a:r>
              <a:rPr lang="pt-BR" sz="1600" dirty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P/N: 002.02753.005. DC: </a:t>
            </a:r>
            <a:r>
              <a:rPr lang="pt-BR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2223. Vendor</a:t>
            </a:r>
            <a:r>
              <a:rPr lang="pt-BR" sz="1600" dirty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: AMLOGIC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) has issue.</a:t>
            </a:r>
            <a:endParaRPr lang="en-US" sz="1600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3177" y="4934705"/>
            <a:ext cx="487329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TV screen shake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9748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177" y="1946608"/>
            <a:ext cx="4873299" cy="285474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381500" y="2849673"/>
            <a:ext cx="2309565" cy="17544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930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2139" y="757236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6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Removed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and measure HDMI block pins, result as table below: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3178" y="61614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Measure impedance/VF HDMI pins of NG SoC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Did not find out any abnormality 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880551" y="1283859"/>
          <a:ext cx="10315979" cy="4641184"/>
        </p:xfrm>
        <a:graphic>
          <a:graphicData uri="http://schemas.openxmlformats.org/drawingml/2006/table">
            <a:tbl>
              <a:tblPr/>
              <a:tblGrid>
                <a:gridCol w="1432061">
                  <a:extLst>
                    <a:ext uri="{9D8B030D-6E8A-4147-A177-3AD203B41FA5}">
                      <a16:colId xmlns:a16="http://schemas.microsoft.com/office/drawing/2014/main" val="2344606767"/>
                    </a:ext>
                  </a:extLst>
                </a:gridCol>
                <a:gridCol w="3860800">
                  <a:extLst>
                    <a:ext uri="{9D8B030D-6E8A-4147-A177-3AD203B41FA5}">
                      <a16:colId xmlns:a16="http://schemas.microsoft.com/office/drawing/2014/main" val="600426406"/>
                    </a:ext>
                  </a:extLst>
                </a:gridCol>
                <a:gridCol w="1616363">
                  <a:extLst>
                    <a:ext uri="{9D8B030D-6E8A-4147-A177-3AD203B41FA5}">
                      <a16:colId xmlns:a16="http://schemas.microsoft.com/office/drawing/2014/main" val="3163768582"/>
                    </a:ext>
                  </a:extLst>
                </a:gridCol>
                <a:gridCol w="1154546">
                  <a:extLst>
                    <a:ext uri="{9D8B030D-6E8A-4147-A177-3AD203B41FA5}">
                      <a16:colId xmlns:a16="http://schemas.microsoft.com/office/drawing/2014/main" val="2301783201"/>
                    </a:ext>
                  </a:extLst>
                </a:gridCol>
                <a:gridCol w="1117201">
                  <a:extLst>
                    <a:ext uri="{9D8B030D-6E8A-4147-A177-3AD203B41FA5}">
                      <a16:colId xmlns:a16="http://schemas.microsoft.com/office/drawing/2014/main" val="3170669910"/>
                    </a:ext>
                  </a:extLst>
                </a:gridCol>
                <a:gridCol w="1135008">
                  <a:extLst>
                    <a:ext uri="{9D8B030D-6E8A-4147-A177-3AD203B41FA5}">
                      <a16:colId xmlns:a16="http://schemas.microsoft.com/office/drawing/2014/main" val="2492632473"/>
                    </a:ext>
                  </a:extLst>
                </a:gridCol>
              </a:tblGrid>
              <a:tr h="29007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SoC-U1 HDMI</a:t>
                      </a:r>
                      <a:r>
                        <a:rPr lang="en-US" sz="14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93185"/>
                  </a:ext>
                </a:extLst>
              </a:tr>
              <a:tr h="29007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SoC_PIN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OK SoC</a:t>
                      </a:r>
                      <a:r>
                        <a:rPr lang="en-US" sz="12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NG SoC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sample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33461"/>
                  </a:ext>
                </a:extLst>
              </a:tr>
              <a:tr h="290074"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46510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7.32M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0.765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197252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positive output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7.42M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7.32M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0.765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70832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7.35M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0.765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98268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7.42M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7.34M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249429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7.42M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7.23M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874502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7.32M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435063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7.42M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7.32M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0.763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95080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negative output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7.45M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7.38M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0.763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64310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2.52M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2.756M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21483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0.75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2.791M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0.744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94682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2.49M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2.760M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13736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0.74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2.763M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0.729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40648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AG45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2.91M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0.78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3.256M</a:t>
                      </a:r>
                      <a:r>
                        <a:rPr lang="el-GR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0.788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550330"/>
                  </a:ext>
                </a:extLst>
              </a:tr>
            </a:tbl>
          </a:graphicData>
        </a:graphic>
      </p:graphicFrame>
      <p:sp>
        <p:nvSpPr>
          <p:cNvPr id="14" name="標題 1"/>
          <p:cNvSpPr/>
          <p:nvPr/>
        </p:nvSpPr>
        <p:spPr>
          <a:xfrm>
            <a:off x="880551" y="120003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 analysis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115823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7253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32139" y="909707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7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Reball and do a swap verification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2139" y="5885920"/>
            <a:ext cx="1185986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b="1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As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analyzed above this issue follow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U1-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(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P/N: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002.2753.005,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DC: 2223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,</a:t>
            </a:r>
            <a:r>
              <a:rPr lang="pt-BR" sz="1600" dirty="0">
                <a:cs typeface="Arial" panose="020B0604020202020204" pitchFamily="34" charset="0"/>
                <a:sym typeface="Wingdings" panose="05000000000000000000" pitchFamily="2" charset="2"/>
              </a:rPr>
              <a:t> LC: </a:t>
            </a:r>
            <a:r>
              <a:rPr lang="pt-B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D20220605,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Vendor: AMLOGIC )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component.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1727297" y="1732425"/>
          <a:ext cx="7883048" cy="3643198"/>
        </p:xfrm>
        <a:graphic>
          <a:graphicData uri="http://schemas.openxmlformats.org/drawingml/2006/table">
            <a:tbl>
              <a:tblPr/>
              <a:tblGrid>
                <a:gridCol w="3287264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1531928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1531928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  <a:gridCol w="1531928">
                  <a:extLst>
                    <a:ext uri="{9D8B030D-6E8A-4147-A177-3AD203B41FA5}">
                      <a16:colId xmlns:a16="http://schemas.microsoft.com/office/drawing/2014/main" val="2150596157"/>
                    </a:ext>
                  </a:extLst>
                </a:gridCol>
              </a:tblGrid>
              <a:tr h="8268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baseline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Screen HDMI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  <p:sp>
        <p:nvSpPr>
          <p:cNvPr id="9" name="標題 1"/>
          <p:cNvSpPr/>
          <p:nvPr/>
        </p:nvSpPr>
        <p:spPr>
          <a:xfrm>
            <a:off x="880551" y="120003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 analysis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15823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6083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9" y="147450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 analysis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5487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818" y="1121664"/>
            <a:ext cx="117301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Conclusion:</a:t>
            </a:r>
          </a:p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-  </a:t>
            </a:r>
            <a:r>
              <a:rPr lang="en-US" sz="2000" b="1" dirty="0"/>
              <a:t>Occur cause</a:t>
            </a:r>
            <a:r>
              <a:rPr lang="en-US" sz="2000" dirty="0" smtClean="0"/>
              <a:t>:</a:t>
            </a:r>
            <a:r>
              <a:rPr lang="pt-BR" sz="2000" dirty="0" smtClean="0"/>
              <a:t> Due to material issue, SoC (</a:t>
            </a:r>
            <a:r>
              <a:rPr lang="pt-BR" sz="2000" dirty="0"/>
              <a:t>P/N: </a:t>
            </a:r>
            <a:r>
              <a:rPr lang="pt-BR" sz="2000" dirty="0" smtClean="0"/>
              <a:t>002.02753.005, </a:t>
            </a:r>
            <a:r>
              <a:rPr lang="pt-BR" sz="2000" dirty="0"/>
              <a:t>DC: </a:t>
            </a:r>
            <a:r>
              <a:rPr lang="pt-BR" sz="2000" dirty="0" smtClean="0"/>
              <a:t>2223, </a:t>
            </a:r>
            <a:r>
              <a:rPr lang="pt-BR" sz="2000" dirty="0"/>
              <a:t>Vendor: </a:t>
            </a:r>
            <a:r>
              <a:rPr lang="pt-BR" sz="2000" dirty="0" smtClean="0"/>
              <a:t>AMLOGIC)</a:t>
            </a:r>
            <a:r>
              <a:rPr lang="en-US" sz="2000" dirty="0"/>
              <a:t>.</a:t>
            </a:r>
            <a:br>
              <a:rPr lang="en-US" sz="2000" dirty="0"/>
            </a:br>
            <a:r>
              <a:rPr lang="en-US" sz="2000" dirty="0"/>
              <a:t>-  </a:t>
            </a:r>
            <a:r>
              <a:rPr lang="en-US" sz="2000" b="1" dirty="0"/>
              <a:t>Escape cause</a:t>
            </a:r>
            <a:r>
              <a:rPr lang="en-US" sz="2000" dirty="0"/>
              <a:t>: </a:t>
            </a:r>
            <a:r>
              <a:rPr lang="en-US" sz="2000" dirty="0" smtClean="0"/>
              <a:t>FATP can’t cover issue.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868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9" y="147450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5487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#5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1336" y="811697"/>
            <a:ext cx="110729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RD improves the test program at FT1 station to cover screen shake issue.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(Done)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TE Jones used NG unit which detected by customer to verify new test program 5time, result as table below: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208642"/>
              </p:ext>
            </p:extLst>
          </p:nvPr>
        </p:nvGraphicFramePr>
        <p:xfrm>
          <a:off x="495945" y="1675411"/>
          <a:ext cx="4541003" cy="3294036"/>
        </p:xfrm>
        <a:graphic>
          <a:graphicData uri="http://schemas.openxmlformats.org/drawingml/2006/table">
            <a:tbl>
              <a:tblPr/>
              <a:tblGrid>
                <a:gridCol w="1026787">
                  <a:extLst>
                    <a:ext uri="{9D8B030D-6E8A-4147-A177-3AD203B41FA5}">
                      <a16:colId xmlns:a16="http://schemas.microsoft.com/office/drawing/2014/main" val="183336984"/>
                    </a:ext>
                  </a:extLst>
                </a:gridCol>
                <a:gridCol w="3514216">
                  <a:extLst>
                    <a:ext uri="{9D8B030D-6E8A-4147-A177-3AD203B41FA5}">
                      <a16:colId xmlns:a16="http://schemas.microsoft.com/office/drawing/2014/main" val="3589995748"/>
                    </a:ext>
                  </a:extLst>
                </a:gridCol>
              </a:tblGrid>
              <a:tr h="549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times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716498"/>
                  </a:ext>
                </a:extLst>
              </a:tr>
              <a:tr h="549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SHK_VD Check video screen shake failure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170269"/>
                  </a:ext>
                </a:extLst>
              </a:tr>
              <a:tr h="549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SHK_VD Check video screen shake failure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8012065"/>
                  </a:ext>
                </a:extLst>
              </a:tr>
              <a:tr h="549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SHK_VD Check video screen shake failure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1976544"/>
                  </a:ext>
                </a:extLst>
              </a:tr>
              <a:tr h="549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SHK_VD Check video screen shake failure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68558"/>
                  </a:ext>
                </a:extLst>
              </a:tr>
              <a:tr h="5490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SHK_VD Check video screen shake failure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735637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303728" y="1675412"/>
            <a:ext cx="6154711" cy="3767496"/>
            <a:chOff x="5303729" y="2109365"/>
            <a:chExt cx="5715567" cy="323286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03729" y="2109365"/>
              <a:ext cx="5715566" cy="28265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5303730" y="5051717"/>
              <a:ext cx="5715566" cy="2905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 fontAlgn="ctr"/>
              <a:r>
                <a:rPr lang="en-US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SHK_VD Check video screen shake </a:t>
              </a:r>
              <a:r>
                <a:rPr lang="en-US" sz="16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failure at FT1 station</a:t>
              </a:r>
              <a:endPara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95945" y="5104352"/>
            <a:ext cx="4541003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Verification result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396" y="5863767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As the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verification result, new test program can cover screen shake issue. Therefore, </a:t>
            </a:r>
            <a:r>
              <a:rPr lang="en-US" sz="1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applies new test program into production to cover this issue.</a:t>
            </a:r>
            <a:r>
              <a:rPr lang="en-US" sz="16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(Owner: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Jones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Done).</a:t>
            </a:r>
            <a:endParaRPr lang="en-US" sz="1600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404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9" y="147450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5487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#5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1336" y="811697"/>
            <a:ext cx="110729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Co-work with SQE to conduct vender material FA report.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(On-going)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 SQE sends mail for vender to confirm about FA process (Due date : Jun-28) </a:t>
            </a:r>
          </a:p>
        </p:txBody>
      </p:sp>
    </p:spTree>
    <p:extLst>
      <p:ext uri="{BB962C8B-B14F-4D97-AF65-F5344CB8AC3E}">
        <p14:creationId xmlns:p14="http://schemas.microsoft.com/office/powerpoint/2010/main" val="1071085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18786</TotalTime>
  <Words>1222</Words>
  <Application>Microsoft Office PowerPoint</Application>
  <PresentationFormat>Widescreen</PresentationFormat>
  <Paragraphs>408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等线</vt:lpstr>
      <vt:lpstr>Microsoft JhengHei</vt:lpstr>
      <vt:lpstr>Microsoft JhengHei</vt:lpstr>
      <vt:lpstr>微软雅黑</vt:lpstr>
      <vt:lpstr>Arial</vt:lpstr>
      <vt:lpstr>DejaVu Sans</vt:lpstr>
      <vt:lpstr>Symbol</vt:lpstr>
      <vt:lpstr>Times New Roman</vt:lpstr>
      <vt:lpstr>Wingdings</vt:lpstr>
      <vt:lpstr>思源黑体 CN Normal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武文邊</cp:lastModifiedBy>
  <cp:revision>1148</cp:revision>
  <dcterms:created xsi:type="dcterms:W3CDTF">2022-05-19T09:53:32Z</dcterms:created>
  <dcterms:modified xsi:type="dcterms:W3CDTF">2023-06-26T01:14:44Z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